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4"/>
  </p:notesMasterIdLst>
  <p:sldIdLst>
    <p:sldId id="256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1" r:id="rId11"/>
    <p:sldId id="320" r:id="rId12"/>
    <p:sldId id="322" r:id="rId13"/>
    <p:sldId id="323" r:id="rId14"/>
    <p:sldId id="296" r:id="rId15"/>
    <p:sldId id="324" r:id="rId16"/>
    <p:sldId id="325" r:id="rId17"/>
    <p:sldId id="326" r:id="rId18"/>
    <p:sldId id="327" r:id="rId19"/>
    <p:sldId id="329" r:id="rId20"/>
    <p:sldId id="328" r:id="rId21"/>
    <p:sldId id="310" r:id="rId22"/>
    <p:sldId id="311" r:id="rId23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lnSpc>
        <a:spcPct val="80000"/>
      </a:lnSpc>
      <a:spcBef>
        <a:spcPct val="50000"/>
      </a:spcBef>
      <a:spcAft>
        <a:spcPct val="0"/>
      </a:spcAft>
      <a:defRPr sz="1100" u="sng" kern="1200">
        <a:solidFill>
          <a:schemeClr val="bg1"/>
        </a:solidFill>
        <a:latin typeface="Arial Narrow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lnSpc>
        <a:spcPct val="80000"/>
      </a:lnSpc>
      <a:spcBef>
        <a:spcPct val="50000"/>
      </a:spcBef>
      <a:spcAft>
        <a:spcPct val="0"/>
      </a:spcAft>
      <a:defRPr sz="1100" u="sng" kern="1200">
        <a:solidFill>
          <a:schemeClr val="bg1"/>
        </a:solidFill>
        <a:latin typeface="Arial Narrow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lnSpc>
        <a:spcPct val="80000"/>
      </a:lnSpc>
      <a:spcBef>
        <a:spcPct val="50000"/>
      </a:spcBef>
      <a:spcAft>
        <a:spcPct val="0"/>
      </a:spcAft>
      <a:defRPr sz="1100" u="sng" kern="1200">
        <a:solidFill>
          <a:schemeClr val="bg1"/>
        </a:solidFill>
        <a:latin typeface="Arial Narrow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lnSpc>
        <a:spcPct val="80000"/>
      </a:lnSpc>
      <a:spcBef>
        <a:spcPct val="50000"/>
      </a:spcBef>
      <a:spcAft>
        <a:spcPct val="0"/>
      </a:spcAft>
      <a:defRPr sz="1100" u="sng" kern="1200">
        <a:solidFill>
          <a:schemeClr val="bg1"/>
        </a:solidFill>
        <a:latin typeface="Arial Narrow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lnSpc>
        <a:spcPct val="80000"/>
      </a:lnSpc>
      <a:spcBef>
        <a:spcPct val="50000"/>
      </a:spcBef>
      <a:spcAft>
        <a:spcPct val="0"/>
      </a:spcAft>
      <a:defRPr sz="1100" u="sng" kern="1200">
        <a:solidFill>
          <a:schemeClr val="bg1"/>
        </a:solidFill>
        <a:latin typeface="Arial Narrow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100" u="sng" kern="1200">
        <a:solidFill>
          <a:schemeClr val="bg1"/>
        </a:solidFill>
        <a:latin typeface="Arial Narrow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1100" u="sng" kern="1200">
        <a:solidFill>
          <a:schemeClr val="bg1"/>
        </a:solidFill>
        <a:latin typeface="Arial Narrow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1100" u="sng" kern="1200">
        <a:solidFill>
          <a:schemeClr val="bg1"/>
        </a:solidFill>
        <a:latin typeface="Arial Narrow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1100" u="sng" kern="1200">
        <a:solidFill>
          <a:schemeClr val="bg1"/>
        </a:solidFill>
        <a:latin typeface="Arial Narrow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A4B"/>
    <a:srgbClr val="00CC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3" autoAdjust="0"/>
    <p:restoredTop sz="90929" autoAdjust="0"/>
  </p:normalViewPr>
  <p:slideViewPr>
    <p:cSldViewPr>
      <p:cViewPr>
        <p:scale>
          <a:sx n="100" d="100"/>
          <a:sy n="100" d="100"/>
        </p:scale>
        <p:origin x="-426" y="462"/>
      </p:cViewPr>
      <p:guideLst>
        <p:guide orient="horz" pos="2160"/>
        <p:guide pos="55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 Narrow" pitchFamily="-112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Narrow" pitchFamily="-112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 Narrow" pitchFamily="-112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Narrow" pitchFamily="-112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fld id="{8C584EEE-9ECB-424A-9460-946558BCABF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2790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hfu_logo_rgb_lay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3213" y="404813"/>
            <a:ext cx="2084387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9"/>
          <p:cNvSpPr txBox="1">
            <a:spLocks noChangeArrowheads="1"/>
          </p:cNvSpPr>
          <p:nvPr userDrawn="1"/>
        </p:nvSpPr>
        <p:spPr bwMode="auto">
          <a:xfrm>
            <a:off x="685800" y="1219200"/>
            <a:ext cx="45720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1100" u="sng">
                <a:solidFill>
                  <a:schemeClr val="bg1"/>
                </a:solidFill>
                <a:latin typeface="Arial Narrow" pitchFamily="-112" charset="0"/>
                <a:ea typeface="ＭＳ Ｐゴシック" pitchFamily="-112" charset="-128"/>
              </a:defRPr>
            </a:lvl1pPr>
            <a:lvl2pPr marL="742950" indent="-285750">
              <a:defRPr sz="1100" u="sng">
                <a:solidFill>
                  <a:schemeClr val="bg1"/>
                </a:solidFill>
                <a:latin typeface="Arial Narrow" pitchFamily="-112" charset="0"/>
                <a:ea typeface="ＭＳ Ｐゴシック" pitchFamily="-112" charset="-128"/>
              </a:defRPr>
            </a:lvl2pPr>
            <a:lvl3pPr marL="1143000" indent="-228600">
              <a:defRPr sz="1100" u="sng">
                <a:solidFill>
                  <a:schemeClr val="bg1"/>
                </a:solidFill>
                <a:latin typeface="Arial Narrow" pitchFamily="-112" charset="0"/>
                <a:ea typeface="ＭＳ Ｐゴシック" pitchFamily="-112" charset="-128"/>
              </a:defRPr>
            </a:lvl3pPr>
            <a:lvl4pPr marL="1600200" indent="-228600">
              <a:defRPr sz="1100" u="sng">
                <a:solidFill>
                  <a:schemeClr val="bg1"/>
                </a:solidFill>
                <a:latin typeface="Arial Narrow" pitchFamily="-112" charset="0"/>
                <a:ea typeface="ＭＳ Ｐゴシック" pitchFamily="-112" charset="-128"/>
              </a:defRPr>
            </a:lvl4pPr>
            <a:lvl5pPr marL="2057400" indent="-228600">
              <a:defRPr sz="1100" u="sng">
                <a:solidFill>
                  <a:schemeClr val="bg1"/>
                </a:solidFill>
                <a:latin typeface="Arial Narrow" pitchFamily="-112" charset="0"/>
                <a:ea typeface="ＭＳ Ｐゴシック" pitchFamily="-112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>
                <a:solidFill>
                  <a:schemeClr val="bg1"/>
                </a:solidFill>
                <a:latin typeface="Arial Narrow" pitchFamily="-112" charset="0"/>
                <a:ea typeface="ＭＳ Ｐゴシック" pitchFamily="-112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>
                <a:solidFill>
                  <a:schemeClr val="bg1"/>
                </a:solidFill>
                <a:latin typeface="Arial Narrow" pitchFamily="-112" charset="0"/>
                <a:ea typeface="ＭＳ Ｐゴシック" pitchFamily="-112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>
                <a:solidFill>
                  <a:schemeClr val="bg1"/>
                </a:solidFill>
                <a:latin typeface="Arial Narrow" pitchFamily="-112" charset="0"/>
                <a:ea typeface="ＭＳ Ｐゴシック" pitchFamily="-112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>
                <a:solidFill>
                  <a:schemeClr val="bg1"/>
                </a:solidFill>
                <a:latin typeface="Arial Narrow" pitchFamily="-112" charset="0"/>
                <a:ea typeface="ＭＳ Ｐゴシック" pitchFamily="-112" charset="-128"/>
              </a:defRPr>
            </a:lvl9pPr>
          </a:lstStyle>
          <a:p>
            <a:pPr>
              <a:lnSpc>
                <a:spcPct val="100000"/>
              </a:lnSpc>
              <a:defRPr/>
            </a:pPr>
            <a:endParaRPr lang="de-DE" sz="2400" u="none" smtClean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4" name="Picture 11" descr="titel_kreisfläche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73300"/>
            <a:ext cx="9145588" cy="341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 descr="claim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1763" y="3535363"/>
            <a:ext cx="28162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686FC-CC95-47E5-A663-1EF084C132CF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Fußzeilenplatzhalter 2"/>
          <p:cNvSpPr txBox="1">
            <a:spLocks/>
          </p:cNvSpPr>
          <p:nvPr userDrawn="1"/>
        </p:nvSpPr>
        <p:spPr>
          <a:xfrm>
            <a:off x="467643" y="6448251"/>
            <a:ext cx="4248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200" u="none" kern="1200">
                <a:solidFill>
                  <a:schemeClr val="tx1">
                    <a:tint val="75000"/>
                  </a:schemeClr>
                </a:solidFill>
                <a:latin typeface="Arial Narrow" pitchFamily="-112" charset="0"/>
                <a:ea typeface="ＭＳ Ｐゴシック" pitchFamily="-112" charset="-128"/>
                <a:cs typeface="+mn-cs"/>
              </a:defRPr>
            </a:lvl1pPr>
            <a:lvl2pPr marL="4572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de-DE" dirty="0" smtClean="0"/>
              <a:t>Vortrag für Spielraum, Hospitalhof Stuttgart</a:t>
            </a:r>
            <a:br>
              <a:rPr lang="de-DE" dirty="0" smtClean="0"/>
            </a:br>
            <a:r>
              <a:rPr lang="de-DE" dirty="0" smtClean="0"/>
              <a:t>Prof. Jirka Dell‘Oro-Friedl</a:t>
            </a:r>
            <a:endParaRPr lang="de-DE" dirty="0"/>
          </a:p>
        </p:txBody>
      </p:sp>
      <p:sp>
        <p:nvSpPr>
          <p:cNvPr id="12" name="Fußzeilenplatzhalter 2"/>
          <p:cNvSpPr txBox="1">
            <a:spLocks/>
          </p:cNvSpPr>
          <p:nvPr userDrawn="1"/>
        </p:nvSpPr>
        <p:spPr>
          <a:xfrm>
            <a:off x="7524327" y="6453336"/>
            <a:ext cx="13370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200" u="none" kern="1200">
                <a:solidFill>
                  <a:schemeClr val="tx1">
                    <a:tint val="75000"/>
                  </a:schemeClr>
                </a:solidFill>
                <a:latin typeface="Arial Narrow" pitchFamily="-112" charset="0"/>
                <a:ea typeface="ＭＳ Ｐゴシック" pitchFamily="-112" charset="-128"/>
                <a:cs typeface="+mn-cs"/>
              </a:defRPr>
            </a:lvl1pPr>
            <a:lvl2pPr marL="4572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>
              <a:defRPr/>
            </a:pPr>
            <a:r>
              <a:rPr lang="de-DE" dirty="0" smtClean="0"/>
              <a:t>22.1.22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0338" y="395288"/>
            <a:ext cx="1947862" cy="51673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1988" y="395288"/>
            <a:ext cx="5695950" cy="51673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524000"/>
            <a:ext cx="8351837" cy="403860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B4367-9E0C-405E-84D6-0F55A4E33EA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E4C658-28DF-4D35-8AEF-3036EB04E25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04664"/>
            <a:ext cx="8003232" cy="101297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568" y="1535113"/>
            <a:ext cx="38884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3568" y="2174875"/>
            <a:ext cx="3888432" cy="37023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8024" y="1535113"/>
            <a:ext cx="389877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8024" y="2174875"/>
            <a:ext cx="3898776" cy="37023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D3226-4A3E-433E-BC5D-DCA09480596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2294D-EB4F-4E41-BDF0-43B5DA7600D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1196752"/>
            <a:ext cx="2880320" cy="94602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7904" y="1196752"/>
            <a:ext cx="4978896" cy="492941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3568" y="2132856"/>
            <a:ext cx="2880320" cy="39933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50993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4" descr="folie_fußzeil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5899150"/>
            <a:ext cx="9145588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1488" y="395288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24000"/>
            <a:ext cx="8351837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pic>
        <p:nvPicPr>
          <p:cNvPr id="3077" name="Picture 8" descr="hfu_logo_rgb_lay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112000" y="328613"/>
            <a:ext cx="17494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539750" y="5900738"/>
            <a:ext cx="431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none">
                <a:solidFill>
                  <a:schemeClr val="bg1"/>
                </a:solidFill>
                <a:latin typeface="Arial Narrow" pitchFamily="-112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fld id="{F97CCF00-03A4-45B4-B972-C288F41F9BB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9" name="Fußzeilenplatzhalter 2"/>
          <p:cNvSpPr txBox="1">
            <a:spLocks/>
          </p:cNvSpPr>
          <p:nvPr/>
        </p:nvSpPr>
        <p:spPr>
          <a:xfrm>
            <a:off x="467643" y="6448251"/>
            <a:ext cx="4248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200" u="none" kern="1200">
                <a:solidFill>
                  <a:schemeClr val="tx1">
                    <a:tint val="75000"/>
                  </a:schemeClr>
                </a:solidFill>
                <a:latin typeface="Arial Narrow" pitchFamily="-112" charset="0"/>
                <a:ea typeface="ＭＳ Ｐゴシック" pitchFamily="-112" charset="-128"/>
                <a:cs typeface="+mn-cs"/>
              </a:defRPr>
            </a:lvl1pPr>
            <a:lvl2pPr marL="4572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de-DE" dirty="0" smtClean="0"/>
              <a:t>Vortrag auf der Ausstellung </a:t>
            </a:r>
            <a:r>
              <a:rPr lang="de-DE" dirty="0" err="1" smtClean="0"/>
              <a:t>lebensKUNSTSpiel</a:t>
            </a:r>
            <a:r>
              <a:rPr lang="de-DE" dirty="0" smtClean="0"/>
              <a:t>,</a:t>
            </a:r>
            <a:r>
              <a:rPr lang="de-DE" baseline="0" dirty="0" smtClean="0"/>
              <a:t> Karlsruhe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Prof. Jirka Dell‘Oro-Friedl</a:t>
            </a:r>
            <a:endParaRPr lang="de-DE" dirty="0"/>
          </a:p>
        </p:txBody>
      </p:sp>
      <p:sp>
        <p:nvSpPr>
          <p:cNvPr id="12" name="Fußzeilenplatzhalter 2"/>
          <p:cNvSpPr txBox="1">
            <a:spLocks/>
          </p:cNvSpPr>
          <p:nvPr/>
        </p:nvSpPr>
        <p:spPr>
          <a:xfrm>
            <a:off x="7524327" y="6453336"/>
            <a:ext cx="13370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200" u="none" kern="1200">
                <a:solidFill>
                  <a:schemeClr val="tx1">
                    <a:tint val="75000"/>
                  </a:schemeClr>
                </a:solidFill>
                <a:latin typeface="Arial Narrow" pitchFamily="-112" charset="0"/>
                <a:ea typeface="ＭＳ Ｐゴシック" pitchFamily="-112" charset="-128"/>
                <a:cs typeface="+mn-cs"/>
              </a:defRPr>
            </a:lvl1pPr>
            <a:lvl2pPr marL="4572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>
              <a:defRPr/>
            </a:pPr>
            <a:r>
              <a:rPr lang="de-DE" dirty="0" smtClean="0"/>
              <a:t>10.7.2019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1" r:id="rId2"/>
    <p:sldLayoutId id="2147483946" r:id="rId3"/>
    <p:sldLayoutId id="2147483942" r:id="rId4"/>
    <p:sldLayoutId id="2147483943" r:id="rId5"/>
    <p:sldLayoutId id="2147483944" r:id="rId6"/>
    <p:sldLayoutId id="2147483947" r:id="rId7"/>
    <p:sldLayoutId id="2147483948" r:id="rId8"/>
    <p:sldLayoutId id="2147483949" r:id="rId9"/>
    <p:sldLayoutId id="2147483950" r:id="rId10"/>
    <p:sldLayoutId id="2147483951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44A4B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44A4B"/>
          </a:solidFill>
          <a:latin typeface="Arial Narrow" pitchFamily="-112" charset="0"/>
          <a:ea typeface="ＭＳ Ｐゴシック" pitchFamily="-112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44A4B"/>
          </a:solidFill>
          <a:latin typeface="Arial Narrow" pitchFamily="-112" charset="0"/>
          <a:ea typeface="ＭＳ Ｐゴシック" pitchFamily="-112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44A4B"/>
          </a:solidFill>
          <a:latin typeface="Arial Narrow" pitchFamily="-112" charset="0"/>
          <a:ea typeface="ＭＳ Ｐゴシック" pitchFamily="-112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44A4B"/>
          </a:solidFill>
          <a:latin typeface="Arial Narrow" pitchFamily="-112" charset="0"/>
          <a:ea typeface="ＭＳ Ｐゴシック" pitchFamily="-11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444A4B"/>
          </a:solidFill>
          <a:latin typeface="Arial Narrow" pitchFamily="-112" charset="0"/>
          <a:ea typeface="ＭＳ Ｐゴシック" pitchFamily="-11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444A4B"/>
          </a:solidFill>
          <a:latin typeface="Arial Narrow" pitchFamily="-112" charset="0"/>
          <a:ea typeface="ＭＳ Ｐゴシック" pitchFamily="-11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444A4B"/>
          </a:solidFill>
          <a:latin typeface="Arial Narrow" pitchFamily="-112" charset="0"/>
          <a:ea typeface="ＭＳ Ｐゴシック" pitchFamily="-11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444A4B"/>
          </a:solidFill>
          <a:latin typeface="Arial Narrow" pitchFamily="-112" charset="0"/>
          <a:ea typeface="ＭＳ Ｐゴシック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Data/game_of_life_360p.mp4" TargetMode="External"/><Relationship Id="rId2" Type="http://schemas.openxmlformats.org/officeDocument/2006/relationships/hyperlink" Target="Data/dragons_lair_gameplay__360p.mp4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hyperlink" Target="Data/SOM.mp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01" y="3009303"/>
            <a:ext cx="3574751" cy="3313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65201" y="1268760"/>
            <a:ext cx="7772400" cy="838200"/>
          </a:xfrm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de-DE" sz="3100" dirty="0" smtClean="0">
                <a:latin typeface="Arial Narrow Bold" pitchFamily="-112" charset="0"/>
              </a:rPr>
              <a:t>Die Entwicklung von Computerspielen</a:t>
            </a:r>
            <a:br>
              <a:rPr lang="de-DE" sz="3100" dirty="0" smtClean="0">
                <a:latin typeface="Arial Narrow Bold" pitchFamily="-112" charset="0"/>
              </a:rPr>
            </a:br>
            <a:endParaRPr lang="de-DE" sz="2000" dirty="0" smtClean="0">
              <a:latin typeface="Arial Narrow Bold" pitchFamily="-112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9686FC-CC95-47E5-A663-1EF084C132CF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Design analoger vs. digitaler Spiele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Analog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Designer </a:t>
            </a:r>
            <a:r>
              <a:rPr lang="en-US" sz="2400" dirty="0"/>
              <a:t>limits possibilities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Though not defined, anything can be </a:t>
            </a:r>
            <a:r>
              <a:rPr lang="en-US" sz="2400" dirty="0"/>
              <a:t>done</a:t>
            </a:r>
            <a:r>
              <a:rPr lang="en-US" sz="2400" dirty="0" smtClean="0"/>
              <a:t>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...</a:t>
            </a:r>
            <a:r>
              <a:rPr lang="en-US" sz="2400" dirty="0"/>
              <a:t>within natural </a:t>
            </a:r>
            <a:r>
              <a:rPr lang="en-US" sz="2400" dirty="0" smtClean="0"/>
              <a:t>limitations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smtClean="0"/>
              <a:t>Digital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Nothing can be done that is </a:t>
            </a:r>
            <a:r>
              <a:rPr lang="en-US" sz="2400" dirty="0"/>
              <a:t>not </a:t>
            </a:r>
            <a:r>
              <a:rPr lang="en-US" sz="2400" dirty="0" smtClean="0"/>
              <a:t>defined</a:t>
            </a:r>
            <a:endParaRPr lang="de-DE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Designer creates possibilities 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...</a:t>
            </a:r>
            <a:r>
              <a:rPr lang="en-US" sz="2400" dirty="0"/>
              <a:t>within technical </a:t>
            </a:r>
            <a:r>
              <a:rPr lang="en-US" sz="2400" dirty="0" smtClean="0"/>
              <a:t>limitations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6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Frühe Computer- und Videospiele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8313" y="1052736"/>
            <a:ext cx="8351837" cy="47525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000" dirty="0" err="1"/>
              <a:t>Cathode</a:t>
            </a:r>
            <a:r>
              <a:rPr lang="de-DE" sz="2000" dirty="0"/>
              <a:t> Ray Tube </a:t>
            </a:r>
            <a:r>
              <a:rPr lang="de-DE" sz="2000" dirty="0" err="1"/>
              <a:t>Amusement</a:t>
            </a:r>
            <a:r>
              <a:rPr lang="de-DE" sz="2000" dirty="0"/>
              <a:t> Device (1947</a:t>
            </a:r>
            <a:r>
              <a:rPr lang="de-DE" sz="20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Nimrod </a:t>
            </a:r>
            <a:r>
              <a:rPr lang="de-DE" sz="2000" dirty="0"/>
              <a:t>(1951</a:t>
            </a:r>
            <a:r>
              <a:rPr lang="de-DE" sz="20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OXO </a:t>
            </a:r>
            <a:r>
              <a:rPr lang="de-DE" sz="2000" dirty="0"/>
              <a:t>(1952</a:t>
            </a:r>
            <a:r>
              <a:rPr lang="de-DE" sz="20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Tennis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Two</a:t>
            </a:r>
            <a:r>
              <a:rPr lang="de-DE" sz="2000" dirty="0"/>
              <a:t> (1958</a:t>
            </a:r>
            <a:r>
              <a:rPr lang="de-DE" sz="20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Space </a:t>
            </a:r>
            <a:r>
              <a:rPr lang="de-DE" sz="2000" dirty="0"/>
              <a:t>War (</a:t>
            </a:r>
            <a:r>
              <a:rPr lang="de-DE" sz="2000" dirty="0" smtClean="0"/>
              <a:t>1961)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Computer Space (1971)</a:t>
            </a:r>
            <a:endParaRPr lang="de-DE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PONG (1972, Baer 1966</a:t>
            </a:r>
            <a:r>
              <a:rPr lang="de-DE" sz="20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err="1" smtClean="0"/>
              <a:t>Magnavox</a:t>
            </a:r>
            <a:r>
              <a:rPr lang="de-DE" sz="2000" dirty="0" smtClean="0"/>
              <a:t> </a:t>
            </a:r>
            <a:r>
              <a:rPr lang="de-DE" sz="2000" dirty="0" err="1"/>
              <a:t>Odysee</a:t>
            </a:r>
            <a:r>
              <a:rPr lang="de-DE" sz="2000" dirty="0"/>
              <a:t> (1972</a:t>
            </a:r>
            <a:r>
              <a:rPr lang="de-DE" sz="2000" dirty="0" smtClean="0"/>
              <a:t>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err="1" smtClean="0"/>
              <a:t>Hunt</a:t>
            </a:r>
            <a:r>
              <a:rPr lang="de-DE" sz="2000" dirty="0" smtClean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Wumpus</a:t>
            </a:r>
            <a:r>
              <a:rPr lang="de-DE" sz="2000" dirty="0"/>
              <a:t> (1972)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err="1" smtClean="0"/>
              <a:t>Maze</a:t>
            </a:r>
            <a:r>
              <a:rPr lang="de-DE" sz="2000" dirty="0" smtClean="0"/>
              <a:t> </a:t>
            </a:r>
            <a:r>
              <a:rPr lang="de-DE" sz="2000" dirty="0"/>
              <a:t>War / </a:t>
            </a:r>
            <a:r>
              <a:rPr lang="de-DE" sz="2000" dirty="0" err="1"/>
              <a:t>Spasim</a:t>
            </a:r>
            <a:r>
              <a:rPr lang="de-DE" sz="2000" dirty="0"/>
              <a:t> (</a:t>
            </a:r>
            <a:r>
              <a:rPr lang="de-DE" sz="2000" dirty="0" smtClean="0"/>
              <a:t>1974)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Death </a:t>
            </a:r>
            <a:r>
              <a:rPr lang="en-US" sz="2000" dirty="0"/>
              <a:t>Race </a:t>
            </a:r>
            <a:r>
              <a:rPr lang="en-US" sz="2000" dirty="0" smtClean="0"/>
              <a:t>(1976)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Atari VCS/2600 (1977)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err="1" smtClean="0"/>
              <a:t>Pac</a:t>
            </a:r>
            <a:r>
              <a:rPr lang="de-DE" sz="2000" dirty="0" smtClean="0"/>
              <a:t>-Man (1980)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pic>
        <p:nvPicPr>
          <p:cNvPr id="3074" name="Picture 2" descr="https://static.giantbomb.com/uploads/scale_small/0/8192/523089-mazew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624" y="1124744"/>
            <a:ext cx="3228234" cy="472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74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Konstrukt Hardware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pic>
        <p:nvPicPr>
          <p:cNvPr id="4100" name="Picture 4" descr="Bildergebnis fÃ¼r computer mou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531" y="1151557"/>
            <a:ext cx="2190848" cy="144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2" descr="Bildergebnis fÃ¼r game control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14" descr="Bildergebnis fÃ¼r game controll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16" descr="Bildergebnis fÃ¼r game controll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18" descr="Bildergebnis fÃ¼r game controller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098" name="Picture 2" descr="Bildergebnis fÃ¼r tastatu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793">
            <a:off x="260586" y="1154424"/>
            <a:ext cx="2000988" cy="112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Bildergebnis fÃ¼r smartpho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217049"/>
            <a:ext cx="1602046" cy="120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Bildergebnis fÃ¼r game controll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129" y="1090943"/>
            <a:ext cx="1199728" cy="119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http://mixdownmag.com.au/sites/default/files/styles/gallery_free_hand/public/images/GUITAR%20HERO%201.jpg?itok=f2-DfXJ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05495">
            <a:off x="-142873" y="4059060"/>
            <a:ext cx="2404067" cy="108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3" name="Picture 3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0" y="2875632"/>
            <a:ext cx="2927566" cy="285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6" name="Picture 4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496" y="2519139"/>
            <a:ext cx="21336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2" name="Picture 26" descr="Bildergebnis fÃ¼r singstar microphon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250049"/>
            <a:ext cx="1096026" cy="113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3" name="Picture 4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360" y="2450280"/>
            <a:ext cx="2016904" cy="131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44" name="Picture 4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45" y="2471380"/>
            <a:ext cx="1697863" cy="160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3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Konstrukt Software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3" name="AutoShape 12" descr="Bildergebnis fÃ¼r game control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14" descr="Bildergebnis fÃ¼r game controll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16" descr="Bildergebnis fÃ¼r game controll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18" descr="Bildergebnis fÃ¼r game controller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6" r="2312"/>
          <a:stretch/>
        </p:blipFill>
        <p:spPr bwMode="auto">
          <a:xfrm>
            <a:off x="307975" y="1864445"/>
            <a:ext cx="1764000" cy="3426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2"/>
            <a:ext cx="3372334" cy="176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923975"/>
            <a:ext cx="51339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290839"/>
            <a:ext cx="2983036" cy="19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51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003232" cy="1012974"/>
          </a:xfrm>
        </p:spPr>
        <p:txBody>
          <a:bodyPr/>
          <a:lstStyle/>
          <a:p>
            <a:pPr algn="ctr"/>
            <a:r>
              <a:rPr lang="de-DE" dirty="0" smtClean="0"/>
              <a:t>Dimensionen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79512" y="1856108"/>
            <a:ext cx="3888432" cy="2941044"/>
          </a:xfrm>
        </p:spPr>
        <p:txBody>
          <a:bodyPr/>
          <a:lstStyle/>
          <a:p>
            <a:pPr marL="0" indent="0" algn="r"/>
            <a:r>
              <a:rPr lang="de-DE" dirty="0" smtClean="0">
                <a:hlinkClick r:id="rId2" action="ppaction://hlinkfile"/>
              </a:rPr>
              <a:t>Progression</a:t>
            </a:r>
            <a:endParaRPr lang="de-DE" dirty="0" smtClean="0"/>
          </a:p>
          <a:p>
            <a:pPr marL="0" indent="0" algn="r"/>
            <a:r>
              <a:rPr lang="de-DE" dirty="0" smtClean="0"/>
              <a:t>Simultan</a:t>
            </a:r>
          </a:p>
          <a:p>
            <a:pPr marL="0" indent="0" algn="r"/>
            <a:r>
              <a:rPr lang="de-DE" dirty="0" smtClean="0"/>
              <a:t>Single</a:t>
            </a:r>
          </a:p>
          <a:p>
            <a:pPr marL="0" indent="0" algn="r"/>
            <a:r>
              <a:rPr lang="de-DE" dirty="0" smtClean="0"/>
              <a:t>Abstrakt</a:t>
            </a:r>
          </a:p>
          <a:p>
            <a:pPr marL="0" indent="0" algn="r"/>
            <a:r>
              <a:rPr lang="de-DE" dirty="0"/>
              <a:t>Strategisch</a:t>
            </a:r>
          </a:p>
          <a:p>
            <a:pPr marL="0" indent="0" algn="r"/>
            <a:r>
              <a:rPr lang="de-DE" dirty="0" smtClean="0"/>
              <a:t>…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993704" y="1853188"/>
            <a:ext cx="3898776" cy="3147287"/>
          </a:xfrm>
        </p:spPr>
        <p:txBody>
          <a:bodyPr/>
          <a:lstStyle/>
          <a:p>
            <a:pPr marL="0" indent="0"/>
            <a:r>
              <a:rPr lang="de-DE" dirty="0" smtClean="0">
                <a:hlinkClick r:id="rId3" action="ppaction://hlinkfile"/>
              </a:rPr>
              <a:t>Emergenz</a:t>
            </a:r>
            <a:endParaRPr lang="de-DE" dirty="0" smtClean="0"/>
          </a:p>
          <a:p>
            <a:pPr marL="0" indent="0"/>
            <a:r>
              <a:rPr lang="de-DE" dirty="0" smtClean="0"/>
              <a:t>Sequenziell</a:t>
            </a:r>
          </a:p>
          <a:p>
            <a:pPr marL="0" indent="0"/>
            <a:r>
              <a:rPr lang="de-DE" dirty="0" smtClean="0"/>
              <a:t>Teams</a:t>
            </a:r>
          </a:p>
          <a:p>
            <a:pPr marL="0" indent="0"/>
            <a:r>
              <a:rPr lang="de-DE" dirty="0" smtClean="0"/>
              <a:t>Realistisch</a:t>
            </a:r>
            <a:endParaRPr lang="de-DE" dirty="0"/>
          </a:p>
          <a:p>
            <a:pPr marL="0" indent="0"/>
            <a:r>
              <a:rPr lang="de-DE" dirty="0"/>
              <a:t>Taktisch</a:t>
            </a:r>
          </a:p>
          <a:p>
            <a:pPr marL="0" indent="0"/>
            <a:r>
              <a:rPr lang="de-DE" dirty="0" smtClean="0"/>
              <a:t>…</a:t>
            </a:r>
          </a:p>
          <a:p>
            <a:pPr marL="0" indent="0"/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FD3226-4A3E-433E-BC5D-DCA094805961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15" name="Pfeil nach links 14"/>
          <p:cNvSpPr/>
          <p:nvPr/>
        </p:nvSpPr>
        <p:spPr bwMode="auto">
          <a:xfrm>
            <a:off x="2699792" y="692696"/>
            <a:ext cx="576064" cy="432048"/>
          </a:xfrm>
          <a:prstGeom prst="leftArrow">
            <a:avLst>
              <a:gd name="adj1" fmla="val 50000"/>
              <a:gd name="adj2" fmla="val 88213"/>
            </a:avLst>
          </a:prstGeom>
          <a:solidFill>
            <a:srgbClr val="92D050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100" b="0" i="0" u="sng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 Narrow" pitchFamily="-112" charset="0"/>
              <a:ea typeface="ＭＳ Ｐゴシック" pitchFamily="-112" charset="-128"/>
            </a:endParaRPr>
          </a:p>
        </p:txBody>
      </p:sp>
      <p:sp>
        <p:nvSpPr>
          <p:cNvPr id="16" name="Pfeil nach links 15"/>
          <p:cNvSpPr/>
          <p:nvPr/>
        </p:nvSpPr>
        <p:spPr bwMode="auto">
          <a:xfrm>
            <a:off x="5580112" y="692696"/>
            <a:ext cx="576064" cy="432048"/>
          </a:xfrm>
          <a:prstGeom prst="leftArrow">
            <a:avLst>
              <a:gd name="adj1" fmla="val 50000"/>
              <a:gd name="adj2" fmla="val 88213"/>
            </a:avLst>
          </a:prstGeom>
          <a:solidFill>
            <a:srgbClr val="92D050"/>
          </a:solidFill>
          <a:ln>
            <a:noFill/>
          </a:ln>
          <a:effectLst/>
          <a:scene3d>
            <a:camera prst="orthographicFront">
              <a:rot lat="0" lon="0" rev="10800000"/>
            </a:camera>
            <a:lightRig rig="threePt" dir="t"/>
          </a:scene3d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100" b="0" i="0" u="sng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 Narrow" pitchFamily="-112" charset="0"/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107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Flow (1975) 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8313" y="1340768"/>
            <a:ext cx="2811781" cy="1008112"/>
          </a:xfrm>
        </p:spPr>
        <p:txBody>
          <a:bodyPr/>
          <a:lstStyle/>
          <a:p>
            <a:r>
              <a:rPr lang="en-US" sz="2400" dirty="0" err="1"/>
              <a:t>Mihalyi</a:t>
            </a:r>
            <a:r>
              <a:rPr lang="en-US" sz="2400" dirty="0"/>
              <a:t> </a:t>
            </a:r>
            <a:r>
              <a:rPr lang="en-US" sz="2400" dirty="0" err="1" smtClean="0"/>
              <a:t>Csikszentmihalyi</a:t>
            </a:r>
            <a:r>
              <a:rPr lang="en-US" sz="2400" dirty="0" smtClean="0"/>
              <a:t>,</a:t>
            </a:r>
          </a:p>
          <a:p>
            <a:r>
              <a:rPr lang="en-US" sz="2400" dirty="0" smtClean="0"/>
              <a:t>*1934, </a:t>
            </a:r>
            <a:r>
              <a:rPr lang="en-US" sz="2400" dirty="0" err="1" smtClean="0"/>
              <a:t>Psychologe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pic>
        <p:nvPicPr>
          <p:cNvPr id="6146" name="Picture 2" descr="http://i.i.cbsi.com/cnwk.1d/i/tim2/2014/02/13/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094" y="1052737"/>
            <a:ext cx="5612386" cy="475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8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Selbstbestimmungstheorie der Motivation (1993)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Richard M. </a:t>
            </a:r>
            <a:r>
              <a:rPr lang="en-US" sz="2400" dirty="0" smtClean="0"/>
              <a:t>Ryan, *1953, Edward </a:t>
            </a:r>
            <a:r>
              <a:rPr lang="en-US" sz="2400" dirty="0"/>
              <a:t>L. </a:t>
            </a:r>
            <a:r>
              <a:rPr lang="en-US" sz="2400" dirty="0" smtClean="0"/>
              <a:t>Deci, *1942, </a:t>
            </a:r>
            <a:r>
              <a:rPr lang="en-US" sz="2400" dirty="0" err="1" smtClean="0"/>
              <a:t>Psychologen</a:t>
            </a:r>
            <a:endParaRPr lang="en-US" sz="2400" dirty="0" smtClean="0"/>
          </a:p>
          <a:p>
            <a:endParaRPr lang="en-US" sz="2400" dirty="0" smtClean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 smtClean="0"/>
              <a:t>Autonomie</a:t>
            </a:r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 smtClean="0">
                <a:effectLst/>
              </a:rPr>
              <a:t>Kompetenz</a:t>
            </a:r>
            <a:endParaRPr lang="en-US" sz="2400" dirty="0" smtClean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Integration</a:t>
            </a:r>
            <a:endParaRPr lang="en-US" sz="2400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50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Spielertypen (1996)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8313" y="1524000"/>
            <a:ext cx="2662237" cy="968896"/>
          </a:xfrm>
        </p:spPr>
        <p:txBody>
          <a:bodyPr/>
          <a:lstStyle/>
          <a:p>
            <a:r>
              <a:rPr lang="en-US" sz="2400" dirty="0" smtClean="0">
                <a:effectLst/>
              </a:rPr>
              <a:t>Richard Bartle, *1960,</a:t>
            </a:r>
          </a:p>
          <a:p>
            <a:r>
              <a:rPr lang="en-US" sz="2400" dirty="0" err="1" smtClean="0"/>
              <a:t>Computerspielforscher</a:t>
            </a:r>
            <a:endParaRPr lang="en-US" sz="2400" dirty="0" smtClean="0">
              <a:effectLst/>
            </a:endParaRPr>
          </a:p>
          <a:p>
            <a:endParaRPr lang="en-US" sz="2400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0" y="1108720"/>
            <a:ext cx="59626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4776688" y="2191504"/>
            <a:ext cx="2675632" cy="26776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de-DE" sz="8000" u="non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♣    </a:t>
            </a:r>
            <a:r>
              <a:rPr lang="de-DE" sz="8000" u="non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♦</a:t>
            </a:r>
          </a:p>
          <a:p>
            <a:r>
              <a:rPr lang="de-DE" sz="8000" u="non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♥</a:t>
            </a:r>
            <a:r>
              <a:rPr lang="de-DE" sz="8000" u="non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♠</a:t>
            </a:r>
            <a:endParaRPr lang="de-DE" sz="8000" u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4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Computergamedesigner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sz="2400" dirty="0" err="1" smtClean="0"/>
              <a:t>verfügen</a:t>
            </a:r>
            <a:r>
              <a:rPr lang="en-US" sz="2400" dirty="0" smtClean="0"/>
              <a:t> über </a:t>
            </a:r>
            <a:r>
              <a:rPr lang="en-US" sz="2400" dirty="0" err="1" smtClean="0"/>
              <a:t>gute</a:t>
            </a:r>
            <a:r>
              <a:rPr lang="en-US" sz="2400" dirty="0" smtClean="0"/>
              <a:t> </a:t>
            </a:r>
            <a:r>
              <a:rPr lang="en-US" sz="2400" dirty="0" err="1" smtClean="0"/>
              <a:t>Allgemeinbildung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haben</a:t>
            </a:r>
            <a:r>
              <a:rPr lang="en-US" sz="2400" dirty="0" smtClean="0"/>
              <a:t> </a:t>
            </a:r>
            <a:r>
              <a:rPr lang="en-US" sz="2400" dirty="0" err="1" smtClean="0"/>
              <a:t>technische</a:t>
            </a:r>
            <a:r>
              <a:rPr lang="en-US" sz="2400" dirty="0" smtClean="0"/>
              <a:t> und </a:t>
            </a:r>
            <a:r>
              <a:rPr lang="en-US" sz="2400" dirty="0" err="1"/>
              <a:t>k</a:t>
            </a:r>
            <a:r>
              <a:rPr lang="en-US" sz="2400" dirty="0" err="1" smtClean="0"/>
              <a:t>ünstlerische</a:t>
            </a:r>
            <a:r>
              <a:rPr lang="en-US" sz="2400" dirty="0" smtClean="0"/>
              <a:t> </a:t>
            </a:r>
            <a:r>
              <a:rPr lang="en-US" sz="2400" dirty="0" err="1" smtClean="0"/>
              <a:t>Begabung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kennen</a:t>
            </a:r>
            <a:r>
              <a:rPr lang="en-US" sz="2400" dirty="0" smtClean="0"/>
              <a:t> </a:t>
            </a:r>
            <a:r>
              <a:rPr lang="en-US" sz="2400" dirty="0" err="1" smtClean="0"/>
              <a:t>ihre</a:t>
            </a:r>
            <a:r>
              <a:rPr lang="en-US" sz="2400" dirty="0" smtClean="0"/>
              <a:t> </a:t>
            </a:r>
            <a:r>
              <a:rPr lang="en-US" sz="2400" dirty="0" err="1" smtClean="0"/>
              <a:t>Zielgruppe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sind</a:t>
            </a:r>
            <a:r>
              <a:rPr lang="en-US" sz="2400" dirty="0" smtClean="0"/>
              <a:t> </a:t>
            </a:r>
            <a:r>
              <a:rPr lang="en-US" sz="2400" dirty="0" err="1" smtClean="0"/>
              <a:t>zur</a:t>
            </a:r>
            <a:r>
              <a:rPr lang="en-US" sz="2400" dirty="0" smtClean="0"/>
              <a:t> </a:t>
            </a:r>
            <a:r>
              <a:rPr lang="en-US" sz="2400" dirty="0" err="1" smtClean="0"/>
              <a:t>Abstraktion</a:t>
            </a:r>
            <a:r>
              <a:rPr lang="en-US" sz="2400" dirty="0" smtClean="0"/>
              <a:t> </a:t>
            </a:r>
            <a:r>
              <a:rPr lang="en-US" sz="2400" dirty="0" err="1" smtClean="0"/>
              <a:t>fähig</a:t>
            </a:r>
            <a:endParaRPr lang="en-US" sz="2400" dirty="0" smtClean="0"/>
          </a:p>
          <a:p>
            <a:pPr lvl="1">
              <a:buFont typeface="Arial" charset="0"/>
              <a:buChar char="•"/>
            </a:pPr>
            <a:r>
              <a:rPr lang="en-US" sz="2000" dirty="0" err="1" smtClean="0"/>
              <a:t>erkennen</a:t>
            </a:r>
            <a:r>
              <a:rPr lang="en-US" sz="2000" dirty="0" smtClean="0"/>
              <a:t> </a:t>
            </a:r>
            <a:r>
              <a:rPr lang="en-US" sz="2000" dirty="0" err="1" smtClean="0"/>
              <a:t>Datenstrukturen</a:t>
            </a:r>
            <a:endParaRPr lang="en-US" sz="2000" dirty="0" smtClean="0"/>
          </a:p>
          <a:p>
            <a:pPr lvl="1">
              <a:buFont typeface="Arial" charset="0"/>
              <a:buChar char="•"/>
            </a:pPr>
            <a:r>
              <a:rPr lang="en-US" sz="2000" dirty="0" err="1" smtClean="0"/>
              <a:t>entwickeln</a:t>
            </a:r>
            <a:r>
              <a:rPr lang="en-US" sz="2000" dirty="0" smtClean="0"/>
              <a:t> </a:t>
            </a:r>
            <a:r>
              <a:rPr lang="en-US" sz="2000" dirty="0" err="1" smtClean="0"/>
              <a:t>Algorithmen</a:t>
            </a:r>
            <a:endParaRPr lang="en-US" sz="2000" dirty="0" smtClean="0"/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kommunizieren</a:t>
            </a:r>
            <a:r>
              <a:rPr lang="en-US" sz="2400" dirty="0" smtClean="0"/>
              <a:t> </a:t>
            </a:r>
            <a:r>
              <a:rPr lang="en-US" sz="2400" dirty="0" err="1" smtClean="0"/>
              <a:t>präzise</a:t>
            </a:r>
            <a:endParaRPr lang="en-US" sz="2400" dirty="0" smtClean="0"/>
          </a:p>
          <a:p>
            <a:pPr lvl="1">
              <a:buFont typeface="Arial" charset="0"/>
              <a:buChar char="•"/>
            </a:pPr>
            <a:r>
              <a:rPr lang="en-US" sz="2000" dirty="0" err="1" smtClean="0"/>
              <a:t>schreiben</a:t>
            </a:r>
            <a:r>
              <a:rPr lang="en-US" sz="2000" dirty="0" smtClean="0"/>
              <a:t> </a:t>
            </a:r>
            <a:r>
              <a:rPr lang="en-US" sz="2000" dirty="0" err="1" smtClean="0"/>
              <a:t>Gamedesign-Dokumente</a:t>
            </a:r>
            <a:endParaRPr lang="en-US" sz="2000" dirty="0" smtClean="0"/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beherrschen</a:t>
            </a:r>
            <a:r>
              <a:rPr lang="en-US" sz="2400" dirty="0" smtClean="0"/>
              <a:t> </a:t>
            </a:r>
            <a:r>
              <a:rPr lang="en-US" sz="2400" dirty="0" err="1" smtClean="0"/>
              <a:t>verschiedene</a:t>
            </a:r>
            <a:r>
              <a:rPr lang="en-US" sz="2400" dirty="0" smtClean="0"/>
              <a:t> Software-</a:t>
            </a:r>
            <a:r>
              <a:rPr lang="en-US" sz="2400" dirty="0" err="1" smtClean="0"/>
              <a:t>Werkzeuge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dirty="0" err="1" smtClean="0"/>
              <a:t>z.B</a:t>
            </a:r>
            <a:r>
              <a:rPr lang="en-US" sz="2400" dirty="0" smtClean="0"/>
              <a:t>. FUDGE)</a:t>
            </a:r>
            <a:endParaRPr lang="en-US" sz="2000" dirty="0" smtClean="0"/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nutzen</a:t>
            </a:r>
            <a:r>
              <a:rPr lang="en-US" sz="2400" dirty="0" smtClean="0"/>
              <a:t> </a:t>
            </a:r>
            <a:r>
              <a:rPr lang="en-US" sz="2400" dirty="0" err="1" smtClean="0"/>
              <a:t>Methoden</a:t>
            </a:r>
            <a:r>
              <a:rPr lang="en-US" sz="2400" dirty="0" smtClean="0"/>
              <a:t> </a:t>
            </a:r>
            <a:r>
              <a:rPr lang="en-US" sz="2400" dirty="0" err="1" smtClean="0"/>
              <a:t>Visualisierung</a:t>
            </a:r>
            <a:r>
              <a:rPr lang="en-US" sz="2400" dirty="0" smtClean="0"/>
              <a:t> und </a:t>
            </a:r>
            <a:r>
              <a:rPr lang="en-US" sz="2400" dirty="0" err="1" smtClean="0"/>
              <a:t>Ideenfindung</a:t>
            </a:r>
            <a:r>
              <a:rPr lang="en-US" sz="2400" dirty="0" smtClean="0"/>
              <a:t> </a:t>
            </a:r>
            <a:r>
              <a:rPr lang="en-US" sz="2400" dirty="0" err="1" smtClean="0"/>
              <a:t>im</a:t>
            </a:r>
            <a:r>
              <a:rPr lang="en-US" sz="2400" dirty="0" smtClean="0"/>
              <a:t> Team</a:t>
            </a:r>
          </a:p>
          <a:p>
            <a:pPr>
              <a:buFont typeface="Arial" charset="0"/>
              <a:buChar char="•"/>
            </a:pPr>
            <a:endParaRPr lang="en-US" sz="2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761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Entwicklerteam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8313" y="1524000"/>
            <a:ext cx="8351837" cy="428126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2400" dirty="0" err="1" smtClean="0"/>
              <a:t>Gamedesigner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Programmierer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Zeichner</a:t>
            </a:r>
            <a:r>
              <a:rPr lang="en-US" sz="2400" dirty="0" smtClean="0"/>
              <a:t>, 2D-Artist</a:t>
            </a:r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Modeller</a:t>
            </a:r>
            <a:r>
              <a:rPr lang="en-US" sz="2400" dirty="0" smtClean="0"/>
              <a:t>, 3D-Artist</a:t>
            </a:r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Sounddesigner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Leveldesigner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Projektmanager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smtClean="0"/>
              <a:t>Tester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…</a:t>
            </a:r>
          </a:p>
          <a:p>
            <a:pPr>
              <a:buFont typeface="Arial" charset="0"/>
              <a:buChar char="•"/>
            </a:pPr>
            <a:endParaRPr lang="en-US" sz="2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83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8313" y="1124744"/>
            <a:ext cx="8351837" cy="4437856"/>
          </a:xfrm>
        </p:spPr>
        <p:txBody>
          <a:bodyPr/>
          <a:lstStyle/>
          <a:p>
            <a:pPr marL="0" indent="0"/>
            <a:r>
              <a:rPr lang="de-DE" sz="2400" dirty="0" smtClean="0"/>
              <a:t>Jirka Dell‘Oro-Friedl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Spiele- </a:t>
            </a:r>
            <a:r>
              <a:rPr lang="de-DE" sz="2400" dirty="0"/>
              <a:t>und Softwareentwicklung seit ~1981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 smtClean="0"/>
              <a:t>EnterTrain</a:t>
            </a:r>
            <a:r>
              <a:rPr lang="de-DE" sz="2400" dirty="0" smtClean="0"/>
              <a:t> </a:t>
            </a:r>
            <a:r>
              <a:rPr lang="de-DE" sz="2400" dirty="0"/>
              <a:t>Software GmbH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Computerspielpreis, Pädagogik &amp; Information, Digital Publishing Award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Seit </a:t>
            </a:r>
            <a:r>
              <a:rPr lang="de-DE" sz="2400" dirty="0"/>
              <a:t>2010 </a:t>
            </a:r>
            <a:r>
              <a:rPr lang="de-DE" sz="2400" dirty="0" smtClean="0"/>
              <a:t>Professor </a:t>
            </a:r>
            <a:r>
              <a:rPr lang="de-DE" sz="2400" dirty="0"/>
              <a:t>für Anwendungskonzeption und </a:t>
            </a:r>
            <a:r>
              <a:rPr lang="de-DE" sz="2400" dirty="0" smtClean="0"/>
              <a:t>Gamedesign</a:t>
            </a:r>
          </a:p>
          <a:p>
            <a:pPr marL="0" indent="0"/>
            <a:endParaRPr lang="de-DE" sz="2400" dirty="0" smtClean="0"/>
          </a:p>
          <a:p>
            <a:pPr marL="0" indent="0"/>
            <a:r>
              <a:rPr lang="de-DE" sz="2400" dirty="0" smtClean="0"/>
              <a:t>Hochschule Furtwangen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Gegründet 1850 als Uhrmacherschule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Höchstgelegene Hochschule Deutschlands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Fakultät Digitale Medien seit 1990 mit Medieninformatik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987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Beispiele aus der Lehre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6300192" y="3627550"/>
            <a:ext cx="2424100" cy="2156286"/>
            <a:chOff x="2627040" y="3501008"/>
            <a:chExt cx="2424100" cy="2156286"/>
          </a:xfrm>
        </p:grpSpPr>
        <p:pic>
          <p:nvPicPr>
            <p:cNvPr id="8196" name="Picture 4">
              <a:hlinkClick r:id="rId2" action="ppaction://hlinkfile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784" y="3501008"/>
              <a:ext cx="2423356" cy="1817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feld 2"/>
            <p:cNvSpPr txBox="1"/>
            <p:nvPr/>
          </p:nvSpPr>
          <p:spPr>
            <a:xfrm>
              <a:off x="2627040" y="5318740"/>
              <a:ext cx="2423356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de-DE" sz="2000" u="none" dirty="0" smtClean="0">
                  <a:solidFill>
                    <a:schemeClr val="tx1"/>
                  </a:solidFill>
                </a:rPr>
                <a:t>Sound </a:t>
              </a:r>
              <a:r>
                <a:rPr lang="de-DE" sz="2000" u="none" dirty="0" err="1" smtClean="0">
                  <a:solidFill>
                    <a:schemeClr val="tx1"/>
                  </a:solidFill>
                </a:rPr>
                <a:t>of</a:t>
              </a:r>
              <a:r>
                <a:rPr lang="de-DE" sz="2000" u="none" dirty="0" smtClean="0">
                  <a:solidFill>
                    <a:schemeClr val="tx1"/>
                  </a:solidFill>
                </a:rPr>
                <a:t> Magic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3491880" y="1040790"/>
            <a:ext cx="2448272" cy="2172186"/>
            <a:chOff x="6228184" y="3717032"/>
            <a:chExt cx="2448272" cy="2172186"/>
          </a:xfrm>
        </p:grpSpPr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3717032"/>
              <a:ext cx="2448272" cy="1833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feld 14"/>
            <p:cNvSpPr txBox="1"/>
            <p:nvPr/>
          </p:nvSpPr>
          <p:spPr>
            <a:xfrm>
              <a:off x="6228184" y="5550664"/>
              <a:ext cx="2423356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de-DE" sz="2000" u="none" dirty="0" err="1" smtClean="0">
                  <a:solidFill>
                    <a:schemeClr val="tx1"/>
                  </a:solidFill>
                </a:rPr>
                <a:t>HikeVentures</a:t>
              </a:r>
              <a:endParaRPr lang="de-DE" sz="2000" u="none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458788" y="1928928"/>
            <a:ext cx="2833228" cy="2629772"/>
            <a:chOff x="3491880" y="955190"/>
            <a:chExt cx="2833228" cy="2629772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880" y="1412776"/>
              <a:ext cx="2448272" cy="1833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 descr="C:\Users\Jirka\AppData\Local\Temp\Rar$DRa0.579\presskit\logo\logo_transparen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56" y="955190"/>
              <a:ext cx="1368152" cy="853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feld 16"/>
            <p:cNvSpPr txBox="1"/>
            <p:nvPr/>
          </p:nvSpPr>
          <p:spPr>
            <a:xfrm>
              <a:off x="3516796" y="3246408"/>
              <a:ext cx="2423356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de-DE" sz="2000" u="none" dirty="0" smtClean="0">
                  <a:solidFill>
                    <a:schemeClr val="tx1"/>
                  </a:solidFill>
                </a:rPr>
                <a:t>Garage Tales</a:t>
              </a:r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3304119" y="3641884"/>
            <a:ext cx="2448272" cy="2172186"/>
            <a:chOff x="6300192" y="1412776"/>
            <a:chExt cx="2448272" cy="2172186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1412776"/>
              <a:ext cx="2448272" cy="1833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feld 17"/>
            <p:cNvSpPr txBox="1"/>
            <p:nvPr/>
          </p:nvSpPr>
          <p:spPr>
            <a:xfrm>
              <a:off x="6300192" y="3246408"/>
              <a:ext cx="2423356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de-DE" sz="2000" u="none" dirty="0" err="1" smtClean="0">
                  <a:solidFill>
                    <a:schemeClr val="tx1"/>
                  </a:solidFill>
                </a:rPr>
                <a:t>Cego</a:t>
              </a:r>
              <a:r>
                <a:rPr lang="de-DE" sz="2000" u="none" dirty="0" smtClean="0">
                  <a:solidFill>
                    <a:schemeClr val="tx1"/>
                  </a:solidFill>
                </a:rPr>
                <a:t>-Online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6309997" y="1536158"/>
            <a:ext cx="2448272" cy="1676818"/>
            <a:chOff x="6309997" y="1358111"/>
            <a:chExt cx="2448272" cy="167681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997" y="1358111"/>
              <a:ext cx="2448272" cy="1338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Textfeld 19"/>
            <p:cNvSpPr txBox="1"/>
            <p:nvPr/>
          </p:nvSpPr>
          <p:spPr>
            <a:xfrm>
              <a:off x="6315305" y="2696375"/>
              <a:ext cx="2423356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de-DE" sz="2000" u="none" dirty="0" smtClean="0">
                  <a:solidFill>
                    <a:schemeClr val="tx1"/>
                  </a:solidFill>
                </a:rPr>
                <a:t>Drachenritt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58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Einige Quellen, formlos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8313" y="1524000"/>
            <a:ext cx="4031679" cy="4038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1400" dirty="0"/>
              <a:t>Vom Sinn des Spielens, </a:t>
            </a:r>
            <a:r>
              <a:rPr lang="de-DE" sz="1400" dirty="0" err="1"/>
              <a:t>Warwitz</a:t>
            </a:r>
            <a:r>
              <a:rPr lang="de-DE" sz="1400" dirty="0"/>
              <a:t>/Rudolf </a:t>
            </a:r>
            <a:r>
              <a:rPr lang="de-DE" sz="1400" dirty="0" smtClean="0"/>
              <a:t>2004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Psychology of Play </a:t>
            </a:r>
            <a:r>
              <a:rPr lang="en-US" sz="1400" dirty="0" smtClean="0"/>
              <a:t>Activities, Lehman/Witty 1927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smtClean="0"/>
              <a:t>Homo </a:t>
            </a:r>
            <a:r>
              <a:rPr lang="en-US" sz="1400" dirty="0" err="1" smtClean="0"/>
              <a:t>Ludens</a:t>
            </a:r>
            <a:r>
              <a:rPr lang="en-US" sz="1400" dirty="0" smtClean="0"/>
              <a:t>, Huizinga 1938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/>
              <a:t>Les </a:t>
            </a:r>
            <a:r>
              <a:rPr lang="de-DE" sz="1400" dirty="0" err="1"/>
              <a:t>Jeux</a:t>
            </a:r>
            <a:r>
              <a:rPr lang="de-DE" sz="1400" dirty="0"/>
              <a:t> et les </a:t>
            </a:r>
            <a:r>
              <a:rPr lang="de-DE" sz="1400" dirty="0" smtClean="0"/>
              <a:t>Hommes, Caillois 1958</a:t>
            </a:r>
            <a:endParaRPr lang="en-US" sz="1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smtClean="0"/>
              <a:t>Half-Real, </a:t>
            </a:r>
            <a:r>
              <a:rPr lang="de-DE" sz="1400" dirty="0" err="1" smtClean="0"/>
              <a:t>Juul</a:t>
            </a:r>
            <a:r>
              <a:rPr lang="de-DE" sz="1400" dirty="0" smtClean="0"/>
              <a:t> 2005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smtClean="0"/>
              <a:t>Das Spiel verstehen, Fritz 2004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smtClean="0"/>
              <a:t>The Art </a:t>
            </a:r>
            <a:r>
              <a:rPr lang="de-DE" sz="1400" dirty="0" err="1" smtClean="0"/>
              <a:t>of</a:t>
            </a:r>
            <a:r>
              <a:rPr lang="de-DE" sz="1400" dirty="0" smtClean="0"/>
              <a:t> Gamedesign, Schell 2008</a:t>
            </a:r>
            <a:endParaRPr 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smtClean="0"/>
              <a:t>FUDGE, Dell‘Oro-Friedl 2019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err="1"/>
              <a:t>Beyond</a:t>
            </a:r>
            <a:r>
              <a:rPr lang="de-DE" sz="1400" dirty="0"/>
              <a:t> </a:t>
            </a:r>
            <a:r>
              <a:rPr lang="de-DE" sz="1400" dirty="0" err="1"/>
              <a:t>Boredom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 smtClean="0"/>
              <a:t>Anxiety</a:t>
            </a:r>
            <a:r>
              <a:rPr lang="de-DE" sz="1400" dirty="0"/>
              <a:t>, </a:t>
            </a:r>
            <a:r>
              <a:rPr lang="de-DE" sz="1400" dirty="0" err="1" smtClean="0"/>
              <a:t>Csikszentmihalyi</a:t>
            </a:r>
            <a:r>
              <a:rPr lang="de-DE" sz="1400" dirty="0" smtClean="0"/>
              <a:t> 1975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err="1" smtClean="0"/>
              <a:t>Glued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Games, Ryan/</a:t>
            </a:r>
            <a:r>
              <a:rPr lang="de-DE" sz="1400" dirty="0" err="1" smtClean="0"/>
              <a:t>Rigby</a:t>
            </a:r>
            <a:r>
              <a:rPr lang="de-DE" sz="1400" dirty="0" smtClean="0"/>
              <a:t> 2011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smtClean="0"/>
              <a:t>Players </a:t>
            </a:r>
            <a:r>
              <a:rPr lang="de-DE" sz="1400" dirty="0" err="1" smtClean="0"/>
              <a:t>who</a:t>
            </a:r>
            <a:r>
              <a:rPr lang="de-DE" sz="1400" dirty="0" smtClean="0"/>
              <a:t> </a:t>
            </a:r>
            <a:r>
              <a:rPr lang="de-DE" sz="1400" dirty="0" err="1" smtClean="0"/>
              <a:t>suit</a:t>
            </a:r>
            <a:r>
              <a:rPr lang="de-DE" sz="1400" dirty="0" smtClean="0"/>
              <a:t> MUDs, </a:t>
            </a:r>
            <a:r>
              <a:rPr lang="de-DE" sz="1400" dirty="0" err="1" smtClean="0"/>
              <a:t>Bartle</a:t>
            </a:r>
            <a:r>
              <a:rPr lang="de-DE" sz="1400" dirty="0" smtClean="0"/>
              <a:t> 1996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smtClean="0"/>
              <a:t>Garage Tales, Hochschule Furtwangen 2014</a:t>
            </a:r>
            <a:endParaRPr 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err="1"/>
              <a:t>Cego</a:t>
            </a:r>
            <a:r>
              <a:rPr lang="de-DE" sz="1400" dirty="0"/>
              <a:t>-Online, Hochschule Furtwangen </a:t>
            </a:r>
            <a:r>
              <a:rPr lang="de-DE" sz="1400" dirty="0" smtClean="0"/>
              <a:t>2013</a:t>
            </a:r>
            <a:endParaRPr 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err="1" smtClean="0"/>
              <a:t>HikeVentures</a:t>
            </a:r>
            <a:r>
              <a:rPr lang="de-DE" sz="1400" dirty="0" smtClean="0"/>
              <a:t>, </a:t>
            </a:r>
            <a:r>
              <a:rPr lang="de-DE" sz="1400" dirty="0"/>
              <a:t>Hochschule Furtwangen </a:t>
            </a:r>
            <a:r>
              <a:rPr lang="de-DE" sz="1400" dirty="0" smtClean="0"/>
              <a:t>2018</a:t>
            </a:r>
            <a:endParaRPr 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smtClean="0"/>
              <a:t>Drachenritt, </a:t>
            </a:r>
            <a:r>
              <a:rPr lang="de-DE" sz="1400" dirty="0" err="1" smtClean="0"/>
              <a:t>Brunnenkant</a:t>
            </a:r>
            <a:r>
              <a:rPr lang="de-DE" sz="1400" dirty="0" smtClean="0"/>
              <a:t> 2016</a:t>
            </a:r>
            <a:endParaRPr 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smtClean="0"/>
              <a:t>Sound </a:t>
            </a:r>
            <a:r>
              <a:rPr lang="de-DE" sz="1400" dirty="0" err="1" smtClean="0"/>
              <a:t>of</a:t>
            </a:r>
            <a:r>
              <a:rPr lang="de-DE" sz="1400" dirty="0" smtClean="0"/>
              <a:t> Magic, </a:t>
            </a:r>
            <a:r>
              <a:rPr lang="de-DE" sz="1400" dirty="0" err="1" smtClean="0"/>
              <a:t>Everbyte</a:t>
            </a:r>
            <a:r>
              <a:rPr lang="de-DE" sz="1400" dirty="0" smtClean="0"/>
              <a:t> 2018</a:t>
            </a:r>
            <a:endParaRPr lang="de-DE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  <p:sp>
        <p:nvSpPr>
          <p:cNvPr id="6" name="Inhaltsplatzhalter 4"/>
          <p:cNvSpPr txBox="1">
            <a:spLocks/>
          </p:cNvSpPr>
          <p:nvPr/>
        </p:nvSpPr>
        <p:spPr bwMode="auto">
          <a:xfrm>
            <a:off x="4860032" y="1524540"/>
            <a:ext cx="4031679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400" u="none" kern="0" dirty="0" err="1" smtClean="0"/>
              <a:t>Dragon‘s</a:t>
            </a:r>
            <a:r>
              <a:rPr lang="de-DE" sz="1400" u="none" kern="0" dirty="0" smtClean="0"/>
              <a:t> </a:t>
            </a:r>
            <a:r>
              <a:rPr lang="de-DE" sz="1400" u="none" kern="0" dirty="0" err="1" smtClean="0"/>
              <a:t>Lair</a:t>
            </a:r>
            <a:r>
              <a:rPr lang="de-DE" sz="1400" u="none" kern="0" dirty="0" smtClean="0"/>
              <a:t> Gameplay-Video, </a:t>
            </a:r>
            <a:r>
              <a:rPr lang="de-DE" sz="1400" u="none" kern="0" dirty="0" err="1" smtClean="0"/>
              <a:t>artistcaleb</a:t>
            </a:r>
            <a:r>
              <a:rPr lang="de-DE" sz="1400" u="none" kern="0" dirty="0" smtClean="0"/>
              <a:t> 2013,  YouTube: jQBfQoS9ek8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400" u="none" kern="0" dirty="0" smtClean="0"/>
              <a:t>Game </a:t>
            </a:r>
            <a:r>
              <a:rPr lang="de-DE" sz="1400" u="none" kern="0" dirty="0" err="1" smtClean="0"/>
              <a:t>of</a:t>
            </a:r>
            <a:r>
              <a:rPr lang="de-DE" sz="1400" u="none" kern="0" dirty="0" smtClean="0"/>
              <a:t> Life </a:t>
            </a:r>
            <a:r>
              <a:rPr lang="de-DE" sz="1400" u="none" kern="0" dirty="0" err="1" smtClean="0"/>
              <a:t>Epic</a:t>
            </a:r>
            <a:r>
              <a:rPr lang="de-DE" sz="1400" u="none" kern="0" dirty="0" smtClean="0"/>
              <a:t>-Video, Emanuele </a:t>
            </a:r>
            <a:r>
              <a:rPr lang="de-DE" sz="1400" u="none" kern="0" dirty="0" err="1" smtClean="0"/>
              <a:t>Ascani</a:t>
            </a:r>
            <a:r>
              <a:rPr lang="de-DE" sz="1400" u="none" kern="0" dirty="0" smtClean="0"/>
              <a:t> 2011, YouTube: C2vgICfQawE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400" u="none" kern="0" dirty="0" smtClean="0"/>
              <a:t>Wie funktioniert SOM, </a:t>
            </a:r>
            <a:r>
              <a:rPr lang="de-DE" sz="1400" u="none" kern="0" dirty="0" err="1" smtClean="0"/>
              <a:t>Everbyte</a:t>
            </a:r>
            <a:r>
              <a:rPr lang="de-DE" sz="1400" u="none" kern="0" dirty="0" smtClean="0"/>
              <a:t> 2019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400" u="none" kern="0" dirty="0" smtClean="0"/>
              <a:t>On Interactive </a:t>
            </a:r>
            <a:r>
              <a:rPr lang="de-DE" sz="1400" u="none" kern="0" dirty="0" err="1" smtClean="0"/>
              <a:t>Storytelling</a:t>
            </a:r>
            <a:r>
              <a:rPr lang="de-DE" sz="1400" u="none" kern="0" dirty="0" smtClean="0"/>
              <a:t>, Crawford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1400" u="none" kern="0" dirty="0"/>
          </a:p>
        </p:txBody>
      </p:sp>
    </p:spTree>
    <p:extLst>
      <p:ext uri="{BB962C8B-B14F-4D97-AF65-F5344CB8AC3E}">
        <p14:creationId xmlns:p14="http://schemas.microsoft.com/office/powerpoint/2010/main" val="40257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B4367-9E0C-405E-84D6-0F55A4E33EA1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2" y="3371587"/>
            <a:ext cx="3214341" cy="32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b="1" u="none" dirty="0" smtClean="0">
                <a:solidFill>
                  <a:schemeClr val="bg1">
                    <a:alpha val="30000"/>
                  </a:schemeClr>
                </a:solidFill>
              </a:rPr>
              <a:t>GAME</a:t>
            </a:r>
            <a:br>
              <a:rPr lang="de-DE" sz="9600" b="1" u="none" dirty="0" smtClean="0">
                <a:solidFill>
                  <a:schemeClr val="bg1">
                    <a:alpha val="30000"/>
                  </a:schemeClr>
                </a:solidFill>
              </a:rPr>
            </a:br>
            <a:r>
              <a:rPr lang="de-DE" sz="9600" b="1" u="none" dirty="0" smtClean="0">
                <a:solidFill>
                  <a:schemeClr val="bg1">
                    <a:alpha val="30000"/>
                  </a:schemeClr>
                </a:solidFill>
              </a:rPr>
              <a:t>OVER</a:t>
            </a:r>
            <a:endParaRPr lang="de-DE" sz="9600" b="1" u="none" dirty="0">
              <a:solidFill>
                <a:schemeClr val="bg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7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395536" y="1844824"/>
            <a:ext cx="4319711" cy="374441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Spiel – Theorien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The </a:t>
            </a:r>
            <a:r>
              <a:rPr lang="de-DE" sz="2000" dirty="0" err="1" smtClean="0"/>
              <a:t>Psychology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Play </a:t>
            </a:r>
            <a:r>
              <a:rPr lang="de-DE" sz="2000" dirty="0" err="1" smtClean="0"/>
              <a:t>Activities</a:t>
            </a:r>
            <a:endParaRPr lang="de-DE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Homo Ludens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Les </a:t>
            </a:r>
            <a:r>
              <a:rPr lang="de-DE" sz="2000" dirty="0" err="1" smtClean="0"/>
              <a:t>Jeux</a:t>
            </a:r>
            <a:r>
              <a:rPr lang="de-DE" sz="2000" dirty="0" smtClean="0"/>
              <a:t> et les Hommes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Half-Real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Das Spiel verstehen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Design analoger vs. digitaler Spiele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Frühe Computer- und Videospiele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Konstrukt Hardware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6" name="Inhaltsplatzhalter 4"/>
          <p:cNvSpPr txBox="1">
            <a:spLocks/>
          </p:cNvSpPr>
          <p:nvPr/>
        </p:nvSpPr>
        <p:spPr bwMode="auto">
          <a:xfrm>
            <a:off x="4721492" y="1844960"/>
            <a:ext cx="4319711" cy="3744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u="none" kern="0" dirty="0" smtClean="0"/>
              <a:t>Konstrukt </a:t>
            </a:r>
            <a:r>
              <a:rPr lang="de-DE" sz="2000" u="none" kern="0" dirty="0"/>
              <a:t>Software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u="none" kern="0" dirty="0" smtClean="0"/>
              <a:t>Dimensionen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u="none" kern="0" dirty="0" smtClean="0"/>
              <a:t>Flow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u="none" kern="0" dirty="0" smtClean="0"/>
              <a:t>Selbstbestimmungstheorie der Motivation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u="none" kern="0" dirty="0" smtClean="0"/>
              <a:t>Spielertypen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u="none" kern="0" dirty="0" smtClean="0"/>
              <a:t>Computergamedesigner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u="none" kern="0" dirty="0" smtClean="0"/>
              <a:t>Entwicklerteam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u="none" kern="0" dirty="0" smtClean="0"/>
              <a:t>Beispiele aus der Lehre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u="none" kern="0" dirty="0" smtClean="0"/>
              <a:t>Quellenverzeichnis</a:t>
            </a:r>
          </a:p>
          <a:p>
            <a:pPr marL="0" indent="0">
              <a:lnSpc>
                <a:spcPct val="100000"/>
              </a:lnSpc>
            </a:pPr>
            <a:endParaRPr lang="de-DE" sz="2000" u="none" kern="0" dirty="0"/>
          </a:p>
        </p:txBody>
      </p:sp>
    </p:spTree>
    <p:extLst>
      <p:ext uri="{BB962C8B-B14F-4D97-AF65-F5344CB8AC3E}">
        <p14:creationId xmlns:p14="http://schemas.microsoft.com/office/powerpoint/2010/main" val="125561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 – Theorien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>
          <a:xfrm rot="20296327">
            <a:off x="786261" y="1711031"/>
            <a:ext cx="2069797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none" dirty="0">
                <a:solidFill>
                  <a:schemeClr val="tx1"/>
                </a:solidFill>
              </a:rPr>
              <a:t>Kraftüberschuss-Theorie </a:t>
            </a:r>
            <a:endParaRPr lang="de-DE" sz="1600" u="none" dirty="0" smtClean="0">
              <a:solidFill>
                <a:schemeClr val="tx1"/>
              </a:solidFill>
            </a:endParaRPr>
          </a:p>
          <a:p>
            <a:r>
              <a:rPr lang="de-DE" sz="1600" u="none" dirty="0" smtClean="0">
                <a:solidFill>
                  <a:schemeClr val="tx1"/>
                </a:solidFill>
              </a:rPr>
              <a:t>(</a:t>
            </a:r>
            <a:r>
              <a:rPr lang="de-DE" sz="1600" u="none" dirty="0">
                <a:solidFill>
                  <a:schemeClr val="tx1"/>
                </a:solidFill>
              </a:rPr>
              <a:t>1865, Herbert Spencer</a:t>
            </a:r>
            <a:r>
              <a:rPr lang="de-DE" sz="1600" u="none" dirty="0" smtClean="0">
                <a:solidFill>
                  <a:schemeClr val="tx1"/>
                </a:solidFill>
              </a:rPr>
              <a:t>)</a:t>
            </a:r>
            <a:endParaRPr lang="de-DE" sz="1600" u="none" dirty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 rot="452460">
            <a:off x="3858075" y="1384204"/>
            <a:ext cx="211307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none" dirty="0">
                <a:solidFill>
                  <a:schemeClr val="tx1"/>
                </a:solidFill>
              </a:rPr>
              <a:t>Arbeitserholungs-Theorie </a:t>
            </a:r>
            <a:endParaRPr lang="de-DE" sz="1600" u="none" dirty="0" smtClean="0">
              <a:solidFill>
                <a:schemeClr val="tx1"/>
              </a:solidFill>
            </a:endParaRPr>
          </a:p>
          <a:p>
            <a:r>
              <a:rPr lang="de-DE" sz="1600" u="none" dirty="0" smtClean="0">
                <a:solidFill>
                  <a:schemeClr val="tx1"/>
                </a:solidFill>
              </a:rPr>
              <a:t>(</a:t>
            </a:r>
            <a:r>
              <a:rPr lang="de-DE" sz="1600" u="none" dirty="0">
                <a:solidFill>
                  <a:schemeClr val="tx1"/>
                </a:solidFill>
              </a:rPr>
              <a:t>1883, Moritz Lazarus)</a:t>
            </a:r>
          </a:p>
        </p:txBody>
      </p:sp>
      <p:sp>
        <p:nvSpPr>
          <p:cNvPr id="9" name="Rechteck 8"/>
          <p:cNvSpPr/>
          <p:nvPr/>
        </p:nvSpPr>
        <p:spPr>
          <a:xfrm rot="21133794">
            <a:off x="2886438" y="2395457"/>
            <a:ext cx="1646605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none" dirty="0">
                <a:solidFill>
                  <a:schemeClr val="tx1"/>
                </a:solidFill>
              </a:rPr>
              <a:t>Einübungs-Theorie </a:t>
            </a:r>
            <a:endParaRPr lang="de-DE" sz="1600" u="none" dirty="0" smtClean="0">
              <a:solidFill>
                <a:schemeClr val="tx1"/>
              </a:solidFill>
            </a:endParaRPr>
          </a:p>
          <a:p>
            <a:r>
              <a:rPr lang="de-DE" sz="1600" u="none" dirty="0" smtClean="0">
                <a:solidFill>
                  <a:schemeClr val="tx1"/>
                </a:solidFill>
              </a:rPr>
              <a:t>(</a:t>
            </a:r>
            <a:r>
              <a:rPr lang="de-DE" sz="1600" u="none" dirty="0">
                <a:solidFill>
                  <a:schemeClr val="tx1"/>
                </a:solidFill>
              </a:rPr>
              <a:t>1899, Karl </a:t>
            </a:r>
            <a:r>
              <a:rPr lang="de-DE" sz="1600" u="none" dirty="0" err="1">
                <a:solidFill>
                  <a:schemeClr val="tx1"/>
                </a:solidFill>
              </a:rPr>
              <a:t>Groos</a:t>
            </a:r>
            <a:r>
              <a:rPr lang="de-DE" sz="1600" u="none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Rechteck 9"/>
          <p:cNvSpPr/>
          <p:nvPr/>
        </p:nvSpPr>
        <p:spPr>
          <a:xfrm rot="20469295">
            <a:off x="794317" y="3287456"/>
            <a:ext cx="1906291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none" dirty="0">
                <a:solidFill>
                  <a:schemeClr val="tx1"/>
                </a:solidFill>
              </a:rPr>
              <a:t>Angstabwehr-Theorie </a:t>
            </a:r>
            <a:endParaRPr lang="de-DE" sz="1600" u="none" dirty="0" smtClean="0">
              <a:solidFill>
                <a:schemeClr val="tx1"/>
              </a:solidFill>
            </a:endParaRPr>
          </a:p>
          <a:p>
            <a:r>
              <a:rPr lang="de-DE" sz="1600" u="none" dirty="0" smtClean="0">
                <a:solidFill>
                  <a:schemeClr val="tx1"/>
                </a:solidFill>
              </a:rPr>
              <a:t>(</a:t>
            </a:r>
            <a:r>
              <a:rPr lang="de-DE" sz="1600" u="none" dirty="0">
                <a:solidFill>
                  <a:schemeClr val="tx1"/>
                </a:solidFill>
              </a:rPr>
              <a:t>1901, Sigmund Freud)</a:t>
            </a:r>
          </a:p>
        </p:txBody>
      </p:sp>
      <p:sp>
        <p:nvSpPr>
          <p:cNvPr id="11" name="Rechteck 10"/>
          <p:cNvSpPr/>
          <p:nvPr/>
        </p:nvSpPr>
        <p:spPr>
          <a:xfrm rot="421146">
            <a:off x="5033716" y="3287456"/>
            <a:ext cx="2190023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none" dirty="0">
                <a:solidFill>
                  <a:schemeClr val="tx1"/>
                </a:solidFill>
              </a:rPr>
              <a:t>Wirklichkeitsflucht-Theorie </a:t>
            </a:r>
            <a:endParaRPr lang="de-DE" sz="1600" u="none" dirty="0" smtClean="0">
              <a:solidFill>
                <a:schemeClr val="tx1"/>
              </a:solidFill>
            </a:endParaRPr>
          </a:p>
          <a:p>
            <a:r>
              <a:rPr lang="de-DE" sz="1600" u="none" dirty="0" smtClean="0">
                <a:solidFill>
                  <a:schemeClr val="tx1"/>
                </a:solidFill>
              </a:rPr>
              <a:t>(</a:t>
            </a:r>
            <a:r>
              <a:rPr lang="de-DE" sz="1600" u="none" dirty="0">
                <a:solidFill>
                  <a:schemeClr val="tx1"/>
                </a:solidFill>
              </a:rPr>
              <a:t>1903, Sigmund Freud)</a:t>
            </a:r>
          </a:p>
        </p:txBody>
      </p:sp>
      <p:sp>
        <p:nvSpPr>
          <p:cNvPr id="12" name="Rechteck 11"/>
          <p:cNvSpPr/>
          <p:nvPr/>
        </p:nvSpPr>
        <p:spPr>
          <a:xfrm rot="539734">
            <a:off x="772211" y="4765829"/>
            <a:ext cx="3645550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none" dirty="0">
                <a:solidFill>
                  <a:schemeClr val="tx1"/>
                </a:solidFill>
              </a:rPr>
              <a:t>Trieb-Theorie </a:t>
            </a:r>
            <a:endParaRPr lang="de-DE" sz="1600" u="none" dirty="0" smtClean="0">
              <a:solidFill>
                <a:schemeClr val="tx1"/>
              </a:solidFill>
            </a:endParaRPr>
          </a:p>
          <a:p>
            <a:r>
              <a:rPr lang="de-DE" sz="1600" u="none" dirty="0" smtClean="0">
                <a:solidFill>
                  <a:schemeClr val="tx1"/>
                </a:solidFill>
              </a:rPr>
              <a:t>(</a:t>
            </a:r>
            <a:r>
              <a:rPr lang="de-DE" sz="1600" u="none" dirty="0">
                <a:solidFill>
                  <a:schemeClr val="tx1"/>
                </a:solidFill>
              </a:rPr>
              <a:t>1933, Frederik Jacobus Johannes </a:t>
            </a:r>
            <a:r>
              <a:rPr lang="de-DE" sz="1600" u="none" dirty="0" err="1">
                <a:solidFill>
                  <a:schemeClr val="tx1"/>
                </a:solidFill>
              </a:rPr>
              <a:t>Buytendijk</a:t>
            </a:r>
            <a:r>
              <a:rPr lang="de-DE" sz="1600" u="none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Rechteck 12"/>
          <p:cNvSpPr/>
          <p:nvPr/>
        </p:nvSpPr>
        <p:spPr>
          <a:xfrm rot="20577033">
            <a:off x="6033522" y="4702998"/>
            <a:ext cx="243848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none" dirty="0">
                <a:solidFill>
                  <a:schemeClr val="tx1"/>
                </a:solidFill>
              </a:rPr>
              <a:t>Umwelterfassungs-Theorie </a:t>
            </a:r>
            <a:endParaRPr lang="de-DE" sz="1600" u="none" dirty="0" smtClean="0">
              <a:solidFill>
                <a:schemeClr val="tx1"/>
              </a:solidFill>
            </a:endParaRPr>
          </a:p>
          <a:p>
            <a:r>
              <a:rPr lang="de-DE" sz="1600" u="none" dirty="0" smtClean="0">
                <a:solidFill>
                  <a:schemeClr val="tx1"/>
                </a:solidFill>
              </a:rPr>
              <a:t>(</a:t>
            </a:r>
            <a:r>
              <a:rPr lang="de-DE" sz="1600" u="none" dirty="0">
                <a:solidFill>
                  <a:schemeClr val="tx1"/>
                </a:solidFill>
              </a:rPr>
              <a:t>1969, Irenäus Eibl-</a:t>
            </a:r>
            <a:r>
              <a:rPr lang="de-DE" sz="1600" u="none" dirty="0" err="1">
                <a:solidFill>
                  <a:schemeClr val="tx1"/>
                </a:solidFill>
              </a:rPr>
              <a:t>Eibesfeldt</a:t>
            </a:r>
            <a:r>
              <a:rPr lang="de-DE" sz="1600" u="none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Rechteck 13"/>
          <p:cNvSpPr/>
          <p:nvPr/>
        </p:nvSpPr>
        <p:spPr>
          <a:xfrm rot="20660251">
            <a:off x="6045678" y="1942890"/>
            <a:ext cx="1850186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none" dirty="0">
                <a:solidFill>
                  <a:schemeClr val="tx1"/>
                </a:solidFill>
              </a:rPr>
              <a:t>Kognitive Spieltheorie </a:t>
            </a:r>
            <a:endParaRPr lang="de-DE" sz="1600" u="none" dirty="0" smtClean="0">
              <a:solidFill>
                <a:schemeClr val="tx1"/>
              </a:solidFill>
            </a:endParaRPr>
          </a:p>
          <a:p>
            <a:r>
              <a:rPr lang="de-DE" sz="1600" u="none" dirty="0" smtClean="0">
                <a:solidFill>
                  <a:schemeClr val="tx1"/>
                </a:solidFill>
              </a:rPr>
              <a:t>(</a:t>
            </a:r>
            <a:r>
              <a:rPr lang="de-DE" sz="1600" u="none" dirty="0">
                <a:solidFill>
                  <a:schemeClr val="tx1"/>
                </a:solidFill>
              </a:rPr>
              <a:t>1975, Jean Piaget)</a:t>
            </a:r>
          </a:p>
        </p:txBody>
      </p:sp>
      <p:sp>
        <p:nvSpPr>
          <p:cNvPr id="15" name="Rechteck 14"/>
          <p:cNvSpPr/>
          <p:nvPr/>
        </p:nvSpPr>
        <p:spPr>
          <a:xfrm rot="1394990">
            <a:off x="3236113" y="4079513"/>
            <a:ext cx="2167581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none" dirty="0">
                <a:solidFill>
                  <a:schemeClr val="tx1"/>
                </a:solidFill>
              </a:rPr>
              <a:t>Dialektik-Theorie </a:t>
            </a:r>
            <a:endParaRPr lang="de-DE" sz="1600" u="none" dirty="0" smtClean="0">
              <a:solidFill>
                <a:schemeClr val="tx1"/>
              </a:solidFill>
            </a:endParaRPr>
          </a:p>
          <a:p>
            <a:r>
              <a:rPr lang="de-DE" sz="1600" u="none" dirty="0" smtClean="0">
                <a:solidFill>
                  <a:schemeClr val="tx1"/>
                </a:solidFill>
              </a:rPr>
              <a:t>(</a:t>
            </a:r>
            <a:r>
              <a:rPr lang="de-DE" sz="1600" u="none" dirty="0">
                <a:solidFill>
                  <a:schemeClr val="tx1"/>
                </a:solidFill>
              </a:rPr>
              <a:t>1978, Brian Sutton-Smith)</a:t>
            </a:r>
          </a:p>
        </p:txBody>
      </p:sp>
    </p:spTree>
    <p:extLst>
      <p:ext uri="{BB962C8B-B14F-4D97-AF65-F5344CB8AC3E}">
        <p14:creationId xmlns:p14="http://schemas.microsoft.com/office/powerpoint/2010/main" val="366426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Psychology of Play Activities (1927)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Harvey C. Lehman</a:t>
            </a:r>
            <a:r>
              <a:rPr lang="en-US" sz="2400" dirty="0"/>
              <a:t>, </a:t>
            </a:r>
            <a:r>
              <a:rPr lang="en-US" sz="2400" dirty="0" smtClean="0"/>
              <a:t>1889-1965, Paul Andrew Witty, 1898-1976</a:t>
            </a:r>
          </a:p>
          <a:p>
            <a:r>
              <a:rPr lang="en-US" sz="2400" dirty="0" err="1" smtClean="0"/>
              <a:t>Psychologen</a:t>
            </a:r>
            <a:r>
              <a:rPr lang="en-US" sz="2400" dirty="0" smtClean="0"/>
              <a:t> und </a:t>
            </a:r>
            <a:r>
              <a:rPr lang="en-US" sz="2400" dirty="0" err="1" smtClean="0"/>
              <a:t>Erziehungswissenschaftler</a:t>
            </a:r>
            <a:endParaRPr lang="en-US" sz="2400" dirty="0" smtClean="0"/>
          </a:p>
          <a:p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any </a:t>
            </a:r>
            <a:r>
              <a:rPr lang="en-US" sz="2400" dirty="0"/>
              <a:t>definition or explanation necessarily must be partial and incomplete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whole truth' regarding play cannot be known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until </a:t>
            </a:r>
            <a:r>
              <a:rPr lang="en-US" sz="2400" dirty="0"/>
              <a:t>the whole truth regarding life itself is known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impossibility </a:t>
            </a:r>
            <a:r>
              <a:rPr lang="en-US" sz="2400" dirty="0"/>
              <a:t>of formulating a wholly satisfactory theory of play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should </a:t>
            </a:r>
            <a:r>
              <a:rPr lang="en-US" sz="2400" dirty="0"/>
              <a:t>result in tolerance toward those theorists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117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Homo Ludens </a:t>
            </a:r>
            <a:r>
              <a:rPr lang="de-DE" dirty="0" smtClean="0"/>
              <a:t>(1938</a:t>
            </a:r>
            <a:r>
              <a:rPr lang="en-US" dirty="0" smtClean="0"/>
              <a:t>)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Johan </a:t>
            </a:r>
            <a:r>
              <a:rPr lang="de-DE" sz="2400" dirty="0"/>
              <a:t>Huizinga, 1872-1945, </a:t>
            </a:r>
            <a:r>
              <a:rPr lang="de-DE" sz="2400" dirty="0" smtClean="0"/>
              <a:t>Kulturhistoriker und Sprachwissenschaftler</a:t>
            </a:r>
          </a:p>
          <a:p>
            <a:endParaRPr lang="de-DE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Weist </a:t>
            </a:r>
            <a:r>
              <a:rPr lang="de-DE" sz="2400" dirty="0"/>
              <a:t>dem Spiel und dem Wetteifer eine kulturstiftende Funktion zu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Rechtssystem</a:t>
            </a:r>
            <a:r>
              <a:rPr lang="de-DE" sz="2400" dirty="0"/>
              <a:t>, Kriegsrituale, Kulturwissen, Dichtung, Philosophie und Kunst erwachsen aus dem Spiel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Vollzug </a:t>
            </a:r>
            <a:r>
              <a:rPr lang="de-DE" sz="2400" dirty="0"/>
              <a:t>unter Einhaltung von Spielregeln und Achtung der </a:t>
            </a:r>
            <a:r>
              <a:rPr lang="de-DE" sz="2400" dirty="0" smtClean="0"/>
              <a:t>Spielpartner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Spiel und Kultur erschaffen sich gegenseitig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649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Les </a:t>
            </a:r>
            <a:r>
              <a:rPr lang="de-DE" dirty="0" err="1"/>
              <a:t>Jeux</a:t>
            </a:r>
            <a:r>
              <a:rPr lang="de-DE" dirty="0"/>
              <a:t> et les </a:t>
            </a:r>
            <a:r>
              <a:rPr lang="de-DE" dirty="0" smtClean="0"/>
              <a:t>Hommes (1958</a:t>
            </a:r>
            <a:r>
              <a:rPr lang="en-US" dirty="0" smtClean="0"/>
              <a:t>)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8313" y="1524000"/>
            <a:ext cx="8351837" cy="464840"/>
          </a:xfrm>
        </p:spPr>
        <p:txBody>
          <a:bodyPr/>
          <a:lstStyle/>
          <a:p>
            <a:r>
              <a:rPr lang="de-DE" sz="2400" dirty="0" smtClean="0"/>
              <a:t>Roger Caillois, 1913-1978, Soziologe</a:t>
            </a:r>
            <a:r>
              <a:rPr lang="de-DE" sz="2400" dirty="0"/>
              <a:t>, </a:t>
            </a:r>
            <a:r>
              <a:rPr lang="de-DE" sz="2400" dirty="0" smtClean="0"/>
              <a:t>Literaturkritiker und Philosoph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6624736" cy="36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244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Half-Real (2005</a:t>
            </a:r>
            <a:r>
              <a:rPr lang="en-US" dirty="0" smtClean="0"/>
              <a:t>)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8313" y="1524000"/>
            <a:ext cx="8351837" cy="464840"/>
          </a:xfrm>
        </p:spPr>
        <p:txBody>
          <a:bodyPr/>
          <a:lstStyle/>
          <a:p>
            <a:r>
              <a:rPr lang="en-US" sz="2400" dirty="0" err="1"/>
              <a:t>Jesper</a:t>
            </a:r>
            <a:r>
              <a:rPr lang="en-US" sz="2400" dirty="0"/>
              <a:t> </a:t>
            </a:r>
            <a:r>
              <a:rPr lang="en-US" sz="2400" dirty="0" err="1" smtClean="0"/>
              <a:t>Juul</a:t>
            </a:r>
            <a:r>
              <a:rPr lang="en-US" sz="2400" dirty="0" smtClean="0"/>
              <a:t>, *1970, </a:t>
            </a:r>
          </a:p>
          <a:p>
            <a:r>
              <a:rPr lang="en-US" sz="2400" dirty="0" err="1" smtClean="0"/>
              <a:t>Gamedesigner</a:t>
            </a:r>
            <a:r>
              <a:rPr lang="en-US" sz="2400" dirty="0" smtClean="0"/>
              <a:t> und </a:t>
            </a:r>
          </a:p>
          <a:p>
            <a:r>
              <a:rPr lang="en-US" sz="2400" dirty="0" smtClean="0"/>
              <a:t>-</a:t>
            </a:r>
            <a:r>
              <a:rPr lang="en-US" sz="2400" dirty="0" err="1" smtClean="0"/>
              <a:t>theoretiker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628"/>
          <a:stretch/>
        </p:blipFill>
        <p:spPr bwMode="auto">
          <a:xfrm>
            <a:off x="2869424" y="990601"/>
            <a:ext cx="5791976" cy="490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67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Spiel verstehen </a:t>
            </a:r>
            <a:r>
              <a:rPr lang="de-DE" dirty="0" smtClean="0"/>
              <a:t>(2004</a:t>
            </a:r>
            <a:r>
              <a:rPr lang="de-DE" dirty="0"/>
              <a:t>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Jürgen Fritz, *1944, Spiel- und Interaktionspädagoge</a:t>
            </a:r>
          </a:p>
          <a:p>
            <a:endParaRPr lang="de-DE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Rahmen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/>
              <a:t>andere </a:t>
            </a:r>
            <a:r>
              <a:rPr lang="de-DE" sz="2000" dirty="0"/>
              <a:t>Welt oder </a:t>
            </a:r>
            <a:r>
              <a:rPr lang="de-DE" sz="2000" dirty="0" smtClean="0"/>
              <a:t>Wirklichkeitssicht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/>
              <a:t>Rahmen </a:t>
            </a:r>
            <a:r>
              <a:rPr lang="de-DE" sz="2000" dirty="0"/>
              <a:t>gibt </a:t>
            </a:r>
            <a:r>
              <a:rPr lang="de-DE" sz="2000" dirty="0" smtClean="0"/>
              <a:t>Interpretationssicherheit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Verhalten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/>
              <a:t>Tätigkeit </a:t>
            </a:r>
            <a:r>
              <a:rPr lang="de-DE" sz="2000" dirty="0"/>
              <a:t>im Mittelpunkt des </a:t>
            </a:r>
            <a:r>
              <a:rPr lang="de-DE" sz="2000" dirty="0" smtClean="0"/>
              <a:t>Erlebens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Konstrukt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/>
              <a:t>Struktur </a:t>
            </a:r>
            <a:r>
              <a:rPr lang="de-DE" sz="2000" dirty="0"/>
              <a:t>der </a:t>
            </a:r>
            <a:r>
              <a:rPr lang="de-DE" sz="2000" dirty="0" smtClean="0"/>
              <a:t>Spielwelt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/>
              <a:t>Materialien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527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 Narrow"/>
        <a:ea typeface="ＭＳ Ｐゴシック"/>
        <a:cs typeface=""/>
      </a:majorFont>
      <a:minorFont>
        <a:latin typeface="Arial Narrow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100" b="0" i="0" u="sng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Narrow" pitchFamily="-112" charset="0"/>
            <a:ea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100" b="0" i="0" u="sng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Narrow" pitchFamily="-112" charset="0"/>
            <a:ea typeface="ＭＳ Ｐゴシック" pitchFamily="-112" charset="-128"/>
          </a:defRPr>
        </a:defPPr>
      </a:lstStyle>
    </a:lnDef>
    <a:txDef>
      <a:spPr/>
      <a:bodyPr vert="horz" lIns="91440" tIns="45720" rIns="91440" bIns="45720" rtlCol="0" anchor="ctr"/>
      <a:lstStyle>
        <a:defPPr>
          <a:defRPr dirty="0" smtClean="0"/>
        </a:defPPr>
      </a:lstStyle>
    </a:tx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</Words>
  <Application>Microsoft Office PowerPoint</Application>
  <PresentationFormat>Bildschirmpräsentation (4:3)</PresentationFormat>
  <Paragraphs>206</Paragraphs>
  <Slides>22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3" baseType="lpstr">
      <vt:lpstr>Leere Präsentation</vt:lpstr>
      <vt:lpstr>Die Entwicklung von Computerspielen </vt:lpstr>
      <vt:lpstr>Vorstellung</vt:lpstr>
      <vt:lpstr>Inhalte</vt:lpstr>
      <vt:lpstr>Spiel – Theorien</vt:lpstr>
      <vt:lpstr>The Psychology of Play Activities (1927)</vt:lpstr>
      <vt:lpstr>Homo Ludens (1938)</vt:lpstr>
      <vt:lpstr>Les Jeux et les Hommes (1958)</vt:lpstr>
      <vt:lpstr>Half-Real (2005)</vt:lpstr>
      <vt:lpstr>Das Spiel verstehen (2004)</vt:lpstr>
      <vt:lpstr>Design analoger vs. digitaler Spiele</vt:lpstr>
      <vt:lpstr>Frühe Computer- und Videospiele</vt:lpstr>
      <vt:lpstr>Konstrukt Hardware</vt:lpstr>
      <vt:lpstr>Konstrukt Software</vt:lpstr>
      <vt:lpstr>Dimensionen</vt:lpstr>
      <vt:lpstr>Flow (1975) </vt:lpstr>
      <vt:lpstr>Selbstbestimmungstheorie der Motivation (1993)</vt:lpstr>
      <vt:lpstr>Spielertypen (1996)</vt:lpstr>
      <vt:lpstr>Computergamedesigner</vt:lpstr>
      <vt:lpstr>Entwicklerteam</vt:lpstr>
      <vt:lpstr>Beispiele aus der Lehre</vt:lpstr>
      <vt:lpstr>Einige Quellen, formlos</vt:lpstr>
      <vt:lpstr>PowerPoint-Präsentation</vt:lpstr>
    </vt:vector>
  </TitlesOfParts>
  <Company>Hochschule Furtwangen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HFU_PPTVorlage100908</dc:title>
  <dc:subject>TypeScript</dc:subject>
  <dc:creator>Jirka Dell'Oro-Friedl</dc:creator>
  <cp:lastModifiedBy>Jirka</cp:lastModifiedBy>
  <cp:revision>233</cp:revision>
  <dcterms:created xsi:type="dcterms:W3CDTF">2010-09-08T11:07:37Z</dcterms:created>
  <dcterms:modified xsi:type="dcterms:W3CDTF">2022-01-14T15:23:32Z</dcterms:modified>
</cp:coreProperties>
</file>